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751" autoAdjust="0"/>
  </p:normalViewPr>
  <p:slideViewPr>
    <p:cSldViewPr>
      <p:cViewPr varScale="1">
        <p:scale>
          <a:sx n="67" d="100"/>
          <a:sy n="67" d="100"/>
        </p:scale>
        <p:origin x="-12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854DB-36C8-4B3E-916D-B0AC99178D2A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2F9BB-5321-4C36-AE90-B32007D62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71EA80D-81F3-4D9B-92BB-420FBAE5DF4D}" type="datetime1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6CF-3C46-4337-98B4-6F67FACB4609}" type="datetime1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448-D30A-4A7E-AF2D-CCA7295AE4E6}" type="datetime1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7318"/>
            <a:ext cx="6857999" cy="667533"/>
          </a:xfrm>
        </p:spPr>
        <p:txBody>
          <a:bodyPr>
            <a:no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4C0B523-258E-4221-8AB9-AB55DC26DD0D}" type="datetime1">
              <a:rPr lang="en-US" smtClean="0"/>
              <a:t>3/23/2016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800" cy="8048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5389-CBE4-4478-B246-3CF1319C7C87}" type="datetime1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527E-5F1B-462D-8C0A-CE19C9BC17C5}" type="datetime1">
              <a:rPr lang="en-US" smtClean="0"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A29F-DF30-4062-93B9-FE0B1321CEC7}" type="datetime1">
              <a:rPr lang="en-US" smtClean="0"/>
              <a:t>3/23/2016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A225-A638-4979-9BC1-1161A1266E8C}" type="datetime1">
              <a:rPr lang="en-US" smtClean="0"/>
              <a:t>3/23/2016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EB01-125B-464A-98D5-91EF60E7CD08}" type="datetime1">
              <a:rPr lang="en-US" smtClean="0"/>
              <a:t>3/23/2016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4D5D-8DBC-40E1-B021-0B1A7731BE31}" type="datetime1">
              <a:rPr lang="en-US" smtClean="0"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1554-850B-4ABD-B07F-3F5F5BD153B7}" type="datetime1">
              <a:rPr lang="en-US" smtClean="0"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018C-FC0D-42F1-AADF-DA026E2904BB}" type="datetime1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7" y="1447800"/>
            <a:ext cx="9144000" cy="184785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Reflected Normal Shocks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AE </a:t>
            </a:r>
            <a:r>
              <a:rPr lang="en-US" sz="2800" dirty="0" smtClean="0">
                <a:solidFill>
                  <a:schemeClr val="tx1"/>
                </a:solidFill>
              </a:rPr>
              <a:t>2010: 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Thermodynamics and Fluids Fundamentals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Reflected Normal Shocks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/>
          <a:lstStyle/>
          <a:p>
            <a:r>
              <a:rPr lang="en-US" dirty="0" smtClean="0"/>
              <a:t>What happens when moving shock runs into a boundary, e.g.,</a:t>
            </a:r>
          </a:p>
          <a:p>
            <a:pPr lvl="1"/>
            <a:r>
              <a:rPr lang="en-US" dirty="0" smtClean="0"/>
              <a:t>Closed wall</a:t>
            </a:r>
          </a:p>
          <a:p>
            <a:pPr lvl="1"/>
            <a:r>
              <a:rPr lang="en-US" dirty="0" smtClean="0"/>
              <a:t>Open end of a pipe</a:t>
            </a:r>
            <a:endParaRPr lang="en-US" dirty="0"/>
          </a:p>
          <a:p>
            <a:r>
              <a:rPr lang="en-US" dirty="0" smtClean="0"/>
              <a:t>Change in boundary conditions must be transmitted back to flow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reflected waves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Compressions or expansions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6" name="Group 2130"/>
          <p:cNvGrpSpPr>
            <a:grpSpLocks/>
          </p:cNvGrpSpPr>
          <p:nvPr/>
        </p:nvGrpSpPr>
        <p:grpSpPr bwMode="auto">
          <a:xfrm>
            <a:off x="6719888" y="2295525"/>
            <a:ext cx="2005012" cy="1354137"/>
            <a:chOff x="4525" y="1533"/>
            <a:chExt cx="1263" cy="853"/>
          </a:xfrm>
        </p:grpSpPr>
        <p:grpSp>
          <p:nvGrpSpPr>
            <p:cNvPr id="7" name="Group 2107"/>
            <p:cNvGrpSpPr>
              <a:grpSpLocks/>
            </p:cNvGrpSpPr>
            <p:nvPr/>
          </p:nvGrpSpPr>
          <p:grpSpPr bwMode="auto">
            <a:xfrm>
              <a:off x="4746" y="1543"/>
              <a:ext cx="554" cy="843"/>
              <a:chOff x="3370" y="1759"/>
              <a:chExt cx="554" cy="843"/>
            </a:xfrm>
          </p:grpSpPr>
          <p:sp>
            <p:nvSpPr>
              <p:cNvPr id="14" name="Line 2102"/>
              <p:cNvSpPr>
                <a:spLocks noChangeShapeType="1"/>
              </p:cNvSpPr>
              <p:nvPr/>
            </p:nvSpPr>
            <p:spPr bwMode="auto">
              <a:xfrm>
                <a:off x="3920" y="1759"/>
                <a:ext cx="0" cy="843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2103"/>
              <p:cNvSpPr>
                <a:spLocks noChangeShapeType="1"/>
              </p:cNvSpPr>
              <p:nvPr/>
            </p:nvSpPr>
            <p:spPr bwMode="auto">
              <a:xfrm flipH="1">
                <a:off x="3370" y="2173"/>
                <a:ext cx="554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" name="Text Box 2104"/>
            <p:cNvSpPr txBox="1">
              <a:spLocks noChangeArrowheads="1"/>
            </p:cNvSpPr>
            <p:nvPr/>
          </p:nvSpPr>
          <p:spPr bwMode="auto">
            <a:xfrm>
              <a:off x="4538" y="1654"/>
              <a:ext cx="4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v</a:t>
              </a:r>
              <a:r>
                <a:rPr lang="en-US" altLang="en-US" baseline="-25000">
                  <a:solidFill>
                    <a:srgbClr val="003399"/>
                  </a:solidFill>
                </a:rPr>
                <a:t>s</a:t>
              </a:r>
              <a:endParaRPr lang="en-US" altLang="en-US">
                <a:solidFill>
                  <a:srgbClr val="003399"/>
                </a:solidFill>
              </a:endParaRPr>
            </a:p>
          </p:txBody>
        </p:sp>
        <p:grpSp>
          <p:nvGrpSpPr>
            <p:cNvPr id="9" name="Group 2109"/>
            <p:cNvGrpSpPr>
              <a:grpSpLocks/>
            </p:cNvGrpSpPr>
            <p:nvPr/>
          </p:nvGrpSpPr>
          <p:grpSpPr bwMode="auto">
            <a:xfrm>
              <a:off x="4525" y="1533"/>
              <a:ext cx="1263" cy="853"/>
              <a:chOff x="4226" y="1758"/>
              <a:chExt cx="1667" cy="853"/>
            </a:xfrm>
          </p:grpSpPr>
          <p:grpSp>
            <p:nvGrpSpPr>
              <p:cNvPr id="10" name="Group 2106"/>
              <p:cNvGrpSpPr>
                <a:grpSpLocks/>
              </p:cNvGrpSpPr>
              <p:nvPr/>
            </p:nvGrpSpPr>
            <p:grpSpPr bwMode="auto">
              <a:xfrm>
                <a:off x="4226" y="1758"/>
                <a:ext cx="1667" cy="852"/>
                <a:chOff x="2162" y="1758"/>
                <a:chExt cx="3731" cy="852"/>
              </a:xfrm>
            </p:grpSpPr>
            <p:sp>
              <p:nvSpPr>
                <p:cNvPr id="12" name="Line 2096"/>
                <p:cNvSpPr>
                  <a:spLocks noChangeShapeType="1"/>
                </p:cNvSpPr>
                <p:nvPr/>
              </p:nvSpPr>
              <p:spPr bwMode="auto">
                <a:xfrm>
                  <a:off x="2162" y="1758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Line 2097"/>
                <p:cNvSpPr>
                  <a:spLocks noChangeShapeType="1"/>
                </p:cNvSpPr>
                <p:nvPr/>
              </p:nvSpPr>
              <p:spPr bwMode="auto">
                <a:xfrm>
                  <a:off x="2162" y="2610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" name="Line 2108"/>
              <p:cNvSpPr>
                <a:spLocks noChangeShapeType="1"/>
              </p:cNvSpPr>
              <p:nvPr/>
            </p:nvSpPr>
            <p:spPr bwMode="auto">
              <a:xfrm>
                <a:off x="4226" y="1758"/>
                <a:ext cx="0" cy="85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" name="Group 2131"/>
          <p:cNvGrpSpPr>
            <a:grpSpLocks/>
          </p:cNvGrpSpPr>
          <p:nvPr/>
        </p:nvGrpSpPr>
        <p:grpSpPr bwMode="auto">
          <a:xfrm>
            <a:off x="6705600" y="4038600"/>
            <a:ext cx="2005013" cy="1354137"/>
            <a:chOff x="4516" y="2631"/>
            <a:chExt cx="1263" cy="853"/>
          </a:xfrm>
        </p:grpSpPr>
        <p:grpSp>
          <p:nvGrpSpPr>
            <p:cNvPr id="17" name="Group 2121"/>
            <p:cNvGrpSpPr>
              <a:grpSpLocks/>
            </p:cNvGrpSpPr>
            <p:nvPr/>
          </p:nvGrpSpPr>
          <p:grpSpPr bwMode="auto">
            <a:xfrm>
              <a:off x="4737" y="2641"/>
              <a:ext cx="554" cy="843"/>
              <a:chOff x="3370" y="1759"/>
              <a:chExt cx="554" cy="843"/>
            </a:xfrm>
          </p:grpSpPr>
          <p:sp>
            <p:nvSpPr>
              <p:cNvPr id="22" name="Line 2122"/>
              <p:cNvSpPr>
                <a:spLocks noChangeShapeType="1"/>
              </p:cNvSpPr>
              <p:nvPr/>
            </p:nvSpPr>
            <p:spPr bwMode="auto">
              <a:xfrm>
                <a:off x="3920" y="1759"/>
                <a:ext cx="0" cy="843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2123"/>
              <p:cNvSpPr>
                <a:spLocks noChangeShapeType="1"/>
              </p:cNvSpPr>
              <p:nvPr/>
            </p:nvSpPr>
            <p:spPr bwMode="auto">
              <a:xfrm flipH="1">
                <a:off x="3370" y="2173"/>
                <a:ext cx="554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" name="Text Box 2124"/>
            <p:cNvSpPr txBox="1">
              <a:spLocks noChangeArrowheads="1"/>
            </p:cNvSpPr>
            <p:nvPr/>
          </p:nvSpPr>
          <p:spPr bwMode="auto">
            <a:xfrm>
              <a:off x="4529" y="2752"/>
              <a:ext cx="4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v</a:t>
              </a:r>
              <a:r>
                <a:rPr lang="en-US" altLang="en-US" baseline="-25000">
                  <a:solidFill>
                    <a:srgbClr val="003399"/>
                  </a:solidFill>
                </a:rPr>
                <a:t>s</a:t>
              </a:r>
              <a:endParaRPr lang="en-US" altLang="en-US">
                <a:solidFill>
                  <a:srgbClr val="003399"/>
                </a:solidFill>
              </a:endParaRPr>
            </a:p>
          </p:txBody>
        </p:sp>
        <p:grpSp>
          <p:nvGrpSpPr>
            <p:cNvPr id="19" name="Group 2126"/>
            <p:cNvGrpSpPr>
              <a:grpSpLocks/>
            </p:cNvGrpSpPr>
            <p:nvPr/>
          </p:nvGrpSpPr>
          <p:grpSpPr bwMode="auto">
            <a:xfrm>
              <a:off x="4516" y="2631"/>
              <a:ext cx="1263" cy="852"/>
              <a:chOff x="2162" y="1758"/>
              <a:chExt cx="3731" cy="852"/>
            </a:xfrm>
          </p:grpSpPr>
          <p:sp>
            <p:nvSpPr>
              <p:cNvPr id="20" name="Line 2127"/>
              <p:cNvSpPr>
                <a:spLocks noChangeShapeType="1"/>
              </p:cNvSpPr>
              <p:nvPr/>
            </p:nvSpPr>
            <p:spPr bwMode="auto">
              <a:xfrm>
                <a:off x="2162" y="1758"/>
                <a:ext cx="37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2128"/>
              <p:cNvSpPr>
                <a:spLocks noChangeShapeType="1"/>
              </p:cNvSpPr>
              <p:nvPr/>
            </p:nvSpPr>
            <p:spPr bwMode="auto">
              <a:xfrm>
                <a:off x="2162" y="2610"/>
                <a:ext cx="37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7429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Tube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62484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While (incident) shock is heading towards wall, there is flow behind it</a:t>
            </a:r>
          </a:p>
          <a:p>
            <a:pPr lvl="1"/>
            <a:r>
              <a:rPr lang="en-US" dirty="0" smtClean="0"/>
              <a:t>But closed boundary, so no flow can through wall</a:t>
            </a:r>
            <a:endParaRPr lang="en-US" dirty="0"/>
          </a:p>
          <a:p>
            <a:r>
              <a:rPr lang="en-US" dirty="0" smtClean="0"/>
              <a:t>Must generate reflected wave that stops oncoming flow</a:t>
            </a:r>
          </a:p>
          <a:p>
            <a:pPr lvl="1"/>
            <a:r>
              <a:rPr lang="en-US" dirty="0" smtClean="0"/>
              <a:t>Flow is slowed down; P, </a:t>
            </a:r>
            <a:r>
              <a:rPr lang="en-US" dirty="0" smtClean="0">
                <a:latin typeface="Symbol" panose="05050102010706020507" pitchFamily="18" charset="2"/>
              </a:rPr>
              <a:t>r</a:t>
            </a:r>
            <a:r>
              <a:rPr lang="en-US" dirty="0" smtClean="0"/>
              <a:t> increase</a:t>
            </a:r>
            <a:r>
              <a:rPr lang="en-US" dirty="0" smtClean="0">
                <a:sym typeface="Wingdings" panose="05000000000000000000" pitchFamily="2" charset="2"/>
              </a:rPr>
              <a:t> compression 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reflected shock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In lab reference frame</a:t>
            </a:r>
            <a:r>
              <a:rPr lang="en-US" dirty="0" smtClean="0"/>
              <a:t>, v=0 behind reflected wave</a:t>
            </a:r>
          </a:p>
          <a:p>
            <a:pPr lvl="1"/>
            <a:r>
              <a:rPr lang="en-US" dirty="0" smtClean="0"/>
              <a:t>Shock ref. frame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v</a:t>
            </a:r>
            <a:r>
              <a:rPr lang="en-US" baseline="-250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rs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=v</a:t>
            </a:r>
            <a:r>
              <a:rPr lang="en-US" baseline="-25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2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Use this and known v</a:t>
            </a:r>
            <a:r>
              <a:rPr lang="en-US" baseline="-25000" dirty="0" smtClean="0">
                <a:sym typeface="Wingdings" panose="05000000000000000000" pitchFamily="2" charset="2"/>
              </a:rPr>
              <a:t>g</a:t>
            </a:r>
            <a:r>
              <a:rPr lang="en-US" dirty="0" smtClean="0">
                <a:sym typeface="Wingdings" panose="05000000000000000000" pitchFamily="2" charset="2"/>
              </a:rPr>
              <a:t> and shock relates to find </a:t>
            </a:r>
            <a:r>
              <a:rPr lang="en-US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v</a:t>
            </a:r>
            <a:r>
              <a:rPr lang="en-US" baseline="-250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rs</a:t>
            </a:r>
            <a:endParaRPr lang="en-US" baseline="-250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6407264" y="1560513"/>
            <a:ext cx="2424113" cy="1354137"/>
            <a:chOff x="4510" y="1352"/>
            <a:chExt cx="1527" cy="853"/>
          </a:xfrm>
        </p:grpSpPr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4510" y="1352"/>
              <a:ext cx="1263" cy="853"/>
              <a:chOff x="4525" y="1533"/>
              <a:chExt cx="1263" cy="853"/>
            </a:xfrm>
          </p:grpSpPr>
          <p:grpSp>
            <p:nvGrpSpPr>
              <p:cNvPr id="11" name="Group 9"/>
              <p:cNvGrpSpPr>
                <a:grpSpLocks/>
              </p:cNvGrpSpPr>
              <p:nvPr/>
            </p:nvGrpSpPr>
            <p:grpSpPr bwMode="auto">
              <a:xfrm>
                <a:off x="4746" y="1543"/>
                <a:ext cx="554" cy="843"/>
                <a:chOff x="3370" y="1759"/>
                <a:chExt cx="554" cy="843"/>
              </a:xfrm>
            </p:grpSpPr>
            <p:sp>
              <p:nvSpPr>
                <p:cNvPr id="18" name="Line 10"/>
                <p:cNvSpPr>
                  <a:spLocks noChangeShapeType="1"/>
                </p:cNvSpPr>
                <p:nvPr/>
              </p:nvSpPr>
              <p:spPr bwMode="auto">
                <a:xfrm>
                  <a:off x="3920" y="1759"/>
                  <a:ext cx="0" cy="843"/>
                </a:xfrm>
                <a:prstGeom prst="line">
                  <a:avLst/>
                </a:prstGeom>
                <a:noFill/>
                <a:ln w="571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3370" y="2173"/>
                  <a:ext cx="554" cy="0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" name="Text Box 12"/>
              <p:cNvSpPr txBox="1">
                <a:spLocks noChangeArrowheads="1"/>
              </p:cNvSpPr>
              <p:nvPr/>
            </p:nvSpPr>
            <p:spPr bwMode="auto">
              <a:xfrm>
                <a:off x="4538" y="1654"/>
                <a:ext cx="46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3399"/>
                    </a:solidFill>
                  </a:rPr>
                  <a:t>v</a:t>
                </a:r>
                <a:r>
                  <a:rPr lang="en-US" altLang="en-US" baseline="-25000">
                    <a:solidFill>
                      <a:srgbClr val="003399"/>
                    </a:solidFill>
                  </a:rPr>
                  <a:t>s</a:t>
                </a:r>
                <a:endParaRPr lang="en-US" altLang="en-US">
                  <a:solidFill>
                    <a:srgbClr val="003399"/>
                  </a:solidFill>
                </a:endParaRPr>
              </a:p>
            </p:txBody>
          </p:sp>
          <p:grpSp>
            <p:nvGrpSpPr>
              <p:cNvPr id="13" name="Group 13"/>
              <p:cNvGrpSpPr>
                <a:grpSpLocks/>
              </p:cNvGrpSpPr>
              <p:nvPr/>
            </p:nvGrpSpPr>
            <p:grpSpPr bwMode="auto">
              <a:xfrm>
                <a:off x="4525" y="1533"/>
                <a:ext cx="1263" cy="853"/>
                <a:chOff x="4226" y="1758"/>
                <a:chExt cx="1667" cy="853"/>
              </a:xfrm>
            </p:grpSpPr>
            <p:grpSp>
              <p:nvGrpSpPr>
                <p:cNvPr id="14" name="Group 14"/>
                <p:cNvGrpSpPr>
                  <a:grpSpLocks/>
                </p:cNvGrpSpPr>
                <p:nvPr/>
              </p:nvGrpSpPr>
              <p:grpSpPr bwMode="auto">
                <a:xfrm>
                  <a:off x="4226" y="1758"/>
                  <a:ext cx="1667" cy="852"/>
                  <a:chOff x="2162" y="1758"/>
                  <a:chExt cx="3731" cy="852"/>
                </a:xfrm>
              </p:grpSpPr>
              <p:sp>
                <p:nvSpPr>
                  <p:cNvPr id="16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2162" y="1758"/>
                    <a:ext cx="3731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162" y="2610"/>
                    <a:ext cx="3731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" name="Line 17"/>
                <p:cNvSpPr>
                  <a:spLocks noChangeShapeType="1"/>
                </p:cNvSpPr>
                <p:nvPr/>
              </p:nvSpPr>
              <p:spPr bwMode="auto">
                <a:xfrm>
                  <a:off x="4226" y="1758"/>
                  <a:ext cx="0" cy="85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5380" y="1621"/>
              <a:ext cx="657" cy="288"/>
              <a:chOff x="5395" y="1800"/>
              <a:chExt cx="657" cy="288"/>
            </a:xfrm>
          </p:grpSpPr>
          <p:sp>
            <p:nvSpPr>
              <p:cNvPr id="9" name="Text Box 5"/>
              <p:cNvSpPr txBox="1">
                <a:spLocks noChangeArrowheads="1"/>
              </p:cNvSpPr>
              <p:nvPr/>
            </p:nvSpPr>
            <p:spPr bwMode="auto">
              <a:xfrm>
                <a:off x="5395" y="1800"/>
                <a:ext cx="65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>
                    <a:solidFill>
                      <a:srgbClr val="8C2F00"/>
                    </a:solidFill>
                  </a:rPr>
                  <a:t>    </a:t>
                </a:r>
                <a:r>
                  <a:rPr lang="en-US" altLang="en-US"/>
                  <a:t>v</a:t>
                </a:r>
                <a:r>
                  <a:rPr lang="en-US" altLang="en-US" baseline="-25000"/>
                  <a:t>g</a:t>
                </a:r>
                <a:endParaRPr lang="en-US" altLang="en-US" baseline="-25000">
                  <a:solidFill>
                    <a:srgbClr val="003399"/>
                  </a:solidFill>
                </a:endParaRPr>
              </a:p>
            </p:txBody>
          </p:sp>
          <p:sp>
            <p:nvSpPr>
              <p:cNvPr id="10" name="Line 26"/>
              <p:cNvSpPr>
                <a:spLocks noChangeShapeType="1"/>
              </p:cNvSpPr>
              <p:nvPr/>
            </p:nvSpPr>
            <p:spPr bwMode="auto">
              <a:xfrm flipH="1">
                <a:off x="5403" y="1953"/>
                <a:ext cx="19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" name="Group 56"/>
          <p:cNvGrpSpPr>
            <a:grpSpLocks/>
          </p:cNvGrpSpPr>
          <p:nvPr/>
        </p:nvGrpSpPr>
        <p:grpSpPr bwMode="auto">
          <a:xfrm>
            <a:off x="6407264" y="3338513"/>
            <a:ext cx="2409825" cy="1360487"/>
            <a:chOff x="4510" y="2075"/>
            <a:chExt cx="1518" cy="857"/>
          </a:xfrm>
        </p:grpSpPr>
        <p:grpSp>
          <p:nvGrpSpPr>
            <p:cNvPr id="21" name="Group 51"/>
            <p:cNvGrpSpPr>
              <a:grpSpLocks/>
            </p:cNvGrpSpPr>
            <p:nvPr/>
          </p:nvGrpSpPr>
          <p:grpSpPr bwMode="auto">
            <a:xfrm>
              <a:off x="4517" y="2075"/>
              <a:ext cx="1511" cy="857"/>
              <a:chOff x="4517" y="2201"/>
              <a:chExt cx="1511" cy="857"/>
            </a:xfrm>
          </p:grpSpPr>
          <p:grpSp>
            <p:nvGrpSpPr>
              <p:cNvPr id="23" name="Group 50"/>
              <p:cNvGrpSpPr>
                <a:grpSpLocks/>
              </p:cNvGrpSpPr>
              <p:nvPr/>
            </p:nvGrpSpPr>
            <p:grpSpPr bwMode="auto">
              <a:xfrm>
                <a:off x="4517" y="2201"/>
                <a:ext cx="1263" cy="857"/>
                <a:chOff x="4517" y="2201"/>
                <a:chExt cx="1263" cy="857"/>
              </a:xfrm>
            </p:grpSpPr>
            <p:sp>
              <p:nvSpPr>
                <p:cNvPr id="27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4914" y="2201"/>
                  <a:ext cx="0" cy="843"/>
                </a:xfrm>
                <a:prstGeom prst="line">
                  <a:avLst/>
                </a:prstGeom>
                <a:noFill/>
                <a:ln w="571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31"/>
                <p:cNvSpPr>
                  <a:spLocks noChangeShapeType="1"/>
                </p:cNvSpPr>
                <p:nvPr/>
              </p:nvSpPr>
              <p:spPr bwMode="auto">
                <a:xfrm>
                  <a:off x="4949" y="2643"/>
                  <a:ext cx="225" cy="0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874" y="2311"/>
                  <a:ext cx="46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>
                      <a:solidFill>
                        <a:srgbClr val="003399"/>
                      </a:solidFill>
                    </a:rPr>
                    <a:t>v</a:t>
                  </a:r>
                  <a:r>
                    <a:rPr lang="en-US" altLang="en-US" baseline="-25000">
                      <a:solidFill>
                        <a:srgbClr val="003399"/>
                      </a:solidFill>
                    </a:rPr>
                    <a:t>rs</a:t>
                  </a:r>
                  <a:endParaRPr lang="en-US" altLang="en-US">
                    <a:solidFill>
                      <a:srgbClr val="003399"/>
                    </a:solidFill>
                  </a:endParaRPr>
                </a:p>
              </p:txBody>
            </p:sp>
            <p:grpSp>
              <p:nvGrpSpPr>
                <p:cNvPr id="30" name="Group 33"/>
                <p:cNvGrpSpPr>
                  <a:grpSpLocks/>
                </p:cNvGrpSpPr>
                <p:nvPr/>
              </p:nvGrpSpPr>
              <p:grpSpPr bwMode="auto">
                <a:xfrm>
                  <a:off x="4517" y="2205"/>
                  <a:ext cx="1263" cy="853"/>
                  <a:chOff x="4226" y="1758"/>
                  <a:chExt cx="1667" cy="853"/>
                </a:xfrm>
              </p:grpSpPr>
              <p:grpSp>
                <p:nvGrpSpPr>
                  <p:cNvPr id="31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4226" y="1758"/>
                    <a:ext cx="1667" cy="852"/>
                    <a:chOff x="2162" y="1758"/>
                    <a:chExt cx="3731" cy="852"/>
                  </a:xfrm>
                </p:grpSpPr>
                <p:sp>
                  <p:nvSpPr>
                    <p:cNvPr id="33" name="Line 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62" y="1758"/>
                      <a:ext cx="3731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4" name="Line 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62" y="2610"/>
                      <a:ext cx="3731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2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4226" y="1758"/>
                    <a:ext cx="0" cy="853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4" name="Group 46"/>
              <p:cNvGrpSpPr>
                <a:grpSpLocks/>
              </p:cNvGrpSpPr>
              <p:nvPr/>
            </p:nvGrpSpPr>
            <p:grpSpPr bwMode="auto">
              <a:xfrm>
                <a:off x="5371" y="2498"/>
                <a:ext cx="657" cy="288"/>
                <a:chOff x="5395" y="1800"/>
                <a:chExt cx="657" cy="288"/>
              </a:xfrm>
            </p:grpSpPr>
            <p:sp>
              <p:nvSpPr>
                <p:cNvPr id="2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5395" y="1800"/>
                  <a:ext cx="657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b="1">
                      <a:solidFill>
                        <a:srgbClr val="8C2F00"/>
                      </a:solidFill>
                    </a:rPr>
                    <a:t>    </a:t>
                  </a:r>
                  <a:r>
                    <a:rPr lang="en-US" altLang="en-US"/>
                    <a:t>v</a:t>
                  </a:r>
                  <a:r>
                    <a:rPr lang="en-US" altLang="en-US" baseline="-25000"/>
                    <a:t>g</a:t>
                  </a:r>
                  <a:endParaRPr lang="en-US" altLang="en-US" baseline="-25000">
                    <a:solidFill>
                      <a:srgbClr val="003399"/>
                    </a:solidFill>
                  </a:endParaRPr>
                </a:p>
              </p:txBody>
            </p:sp>
            <p:sp>
              <p:nvSpPr>
                <p:cNvPr id="26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5403" y="1953"/>
                  <a:ext cx="19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2" name="Text Box 54"/>
            <p:cNvSpPr txBox="1">
              <a:spLocks noChangeArrowheads="1"/>
            </p:cNvSpPr>
            <p:nvPr/>
          </p:nvSpPr>
          <p:spPr bwMode="auto">
            <a:xfrm>
              <a:off x="4510" y="2354"/>
              <a:ext cx="4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8C2F00"/>
                  </a:solidFill>
                </a:rPr>
                <a:t>v=0</a:t>
              </a:r>
              <a:endParaRPr lang="en-US" altLang="en-US" baseline="-25000">
                <a:solidFill>
                  <a:srgbClr val="8C2F00"/>
                </a:solidFill>
              </a:endParaRPr>
            </a:p>
          </p:txBody>
        </p:sp>
      </p:grpSp>
      <p:grpSp>
        <p:nvGrpSpPr>
          <p:cNvPr id="35" name="Group 55"/>
          <p:cNvGrpSpPr>
            <a:grpSpLocks/>
          </p:cNvGrpSpPr>
          <p:nvPr/>
        </p:nvGrpSpPr>
        <p:grpSpPr bwMode="auto">
          <a:xfrm>
            <a:off x="5905614" y="4940300"/>
            <a:ext cx="2660650" cy="1338263"/>
            <a:chOff x="4279" y="2986"/>
            <a:chExt cx="1676" cy="843"/>
          </a:xfrm>
        </p:grpSpPr>
        <p:sp>
          <p:nvSpPr>
            <p:cNvPr id="36" name="Text Box 39"/>
            <p:cNvSpPr txBox="1">
              <a:spLocks noChangeArrowheads="1"/>
            </p:cNvSpPr>
            <p:nvPr/>
          </p:nvSpPr>
          <p:spPr bwMode="auto">
            <a:xfrm>
              <a:off x="5059" y="3406"/>
              <a:ext cx="8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v</a:t>
              </a:r>
              <a:r>
                <a:rPr lang="en-US" altLang="en-US" baseline="-25000"/>
                <a:t>1</a:t>
              </a:r>
              <a:r>
                <a:rPr lang="en-US" altLang="en-US"/>
                <a:t>=v</a:t>
              </a:r>
              <a:r>
                <a:rPr lang="en-US" altLang="en-US" baseline="-25000"/>
                <a:t>rs</a:t>
              </a:r>
              <a:r>
                <a:rPr lang="en-US" altLang="en-US"/>
                <a:t>+v</a:t>
              </a:r>
              <a:r>
                <a:rPr lang="en-US" altLang="en-US" baseline="-25000"/>
                <a:t>g</a:t>
              </a:r>
            </a:p>
          </p:txBody>
        </p:sp>
        <p:sp>
          <p:nvSpPr>
            <p:cNvPr id="37" name="Line 40"/>
            <p:cNvSpPr>
              <a:spLocks noChangeShapeType="1"/>
            </p:cNvSpPr>
            <p:nvPr/>
          </p:nvSpPr>
          <p:spPr bwMode="auto">
            <a:xfrm flipH="1">
              <a:off x="5171" y="3389"/>
              <a:ext cx="37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44"/>
            <p:cNvSpPr>
              <a:spLocks noChangeShapeType="1"/>
            </p:cNvSpPr>
            <p:nvPr/>
          </p:nvSpPr>
          <p:spPr bwMode="auto">
            <a:xfrm flipH="1">
              <a:off x="5025" y="2986"/>
              <a:ext cx="0" cy="843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52"/>
            <p:cNvSpPr txBox="1">
              <a:spLocks noChangeArrowheads="1"/>
            </p:cNvSpPr>
            <p:nvPr/>
          </p:nvSpPr>
          <p:spPr bwMode="auto">
            <a:xfrm>
              <a:off x="4279" y="3410"/>
              <a:ext cx="8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v</a:t>
              </a:r>
              <a:r>
                <a:rPr lang="en-US" altLang="en-US" baseline="-25000"/>
                <a:t>2</a:t>
              </a:r>
              <a:r>
                <a:rPr lang="en-US" altLang="en-US"/>
                <a:t>=v</a:t>
              </a:r>
              <a:r>
                <a:rPr lang="en-US" altLang="en-US" baseline="-25000"/>
                <a:t>rs</a:t>
              </a:r>
              <a:r>
                <a:rPr lang="en-US" altLang="en-US"/>
                <a:t>-0</a:t>
              </a:r>
              <a:endParaRPr lang="en-US" altLang="en-US" baseline="-25000"/>
            </a:p>
          </p:txBody>
        </p:sp>
        <p:sp>
          <p:nvSpPr>
            <p:cNvPr id="40" name="Line 53"/>
            <p:cNvSpPr>
              <a:spLocks noChangeShapeType="1"/>
            </p:cNvSpPr>
            <p:nvPr/>
          </p:nvSpPr>
          <p:spPr bwMode="auto">
            <a:xfrm flipH="1">
              <a:off x="4563" y="3396"/>
              <a:ext cx="19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409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Tube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01670"/>
            <a:ext cx="5562600" cy="5251530"/>
          </a:xfrm>
        </p:spPr>
        <p:txBody>
          <a:bodyPr/>
          <a:lstStyle/>
          <a:p>
            <a:r>
              <a:rPr lang="en-US" dirty="0" smtClean="0"/>
              <a:t>Now boundary condition is constant pressure at open end</a:t>
            </a:r>
          </a:p>
          <a:p>
            <a:pPr lvl="1"/>
            <a:r>
              <a:rPr lang="en-US" dirty="0" smtClean="0"/>
              <a:t>Same as initial pressure P</a:t>
            </a:r>
            <a:r>
              <a:rPr lang="en-US" baseline="-25000" dirty="0" smtClean="0"/>
              <a:t>1</a:t>
            </a:r>
            <a:endParaRPr lang="en-US" baseline="-25000" dirty="0"/>
          </a:p>
          <a:p>
            <a:r>
              <a:rPr lang="en-US" dirty="0" smtClean="0"/>
              <a:t>But P</a:t>
            </a:r>
            <a:r>
              <a:rPr lang="en-US" baseline="-25000" dirty="0" smtClean="0"/>
              <a:t>1</a:t>
            </a:r>
            <a:r>
              <a:rPr lang="en-US" dirty="0" smtClean="0"/>
              <a:t>&lt;P</a:t>
            </a:r>
            <a:r>
              <a:rPr lang="en-US" baseline="-25000" dirty="0" smtClean="0"/>
              <a:t>2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 reflection is expansion</a:t>
            </a:r>
            <a:endParaRPr lang="en-US" dirty="0" smtClean="0"/>
          </a:p>
          <a:p>
            <a:r>
              <a:rPr lang="en-US" dirty="0" smtClean="0"/>
              <a:t>No expansion shocks, so reflection is smooth (continuous) set of expansion waves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90930" y="1676400"/>
            <a:ext cx="262270" cy="609600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5553642" y="1579563"/>
            <a:ext cx="3252788" cy="1354138"/>
            <a:chOff x="3988" y="1352"/>
            <a:chExt cx="2049" cy="853"/>
          </a:xfrm>
        </p:grpSpPr>
        <p:grpSp>
          <p:nvGrpSpPr>
            <p:cNvPr id="8" name="Group 32"/>
            <p:cNvGrpSpPr>
              <a:grpSpLocks/>
            </p:cNvGrpSpPr>
            <p:nvPr/>
          </p:nvGrpSpPr>
          <p:grpSpPr bwMode="auto">
            <a:xfrm>
              <a:off x="4510" y="1352"/>
              <a:ext cx="1527" cy="853"/>
              <a:chOff x="4510" y="1352"/>
              <a:chExt cx="1527" cy="853"/>
            </a:xfrm>
          </p:grpSpPr>
          <p:grpSp>
            <p:nvGrpSpPr>
              <p:cNvPr id="10" name="Group 7"/>
              <p:cNvGrpSpPr>
                <a:grpSpLocks/>
              </p:cNvGrpSpPr>
              <p:nvPr/>
            </p:nvGrpSpPr>
            <p:grpSpPr bwMode="auto">
              <a:xfrm>
                <a:off x="4731" y="1362"/>
                <a:ext cx="554" cy="843"/>
                <a:chOff x="3370" y="1759"/>
                <a:chExt cx="554" cy="843"/>
              </a:xfrm>
            </p:grpSpPr>
            <p:sp>
              <p:nvSpPr>
                <p:cNvPr id="17" name="Line 8"/>
                <p:cNvSpPr>
                  <a:spLocks noChangeShapeType="1"/>
                </p:cNvSpPr>
                <p:nvPr/>
              </p:nvSpPr>
              <p:spPr bwMode="auto">
                <a:xfrm>
                  <a:off x="3920" y="1759"/>
                  <a:ext cx="0" cy="843"/>
                </a:xfrm>
                <a:prstGeom prst="line">
                  <a:avLst/>
                </a:prstGeom>
                <a:noFill/>
                <a:ln w="571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3370" y="2173"/>
                  <a:ext cx="554" cy="0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" name="Text Box 10"/>
              <p:cNvSpPr txBox="1">
                <a:spLocks noChangeArrowheads="1"/>
              </p:cNvSpPr>
              <p:nvPr/>
            </p:nvSpPr>
            <p:spPr bwMode="auto">
              <a:xfrm>
                <a:off x="4523" y="1473"/>
                <a:ext cx="46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3399"/>
                    </a:solidFill>
                  </a:rPr>
                  <a:t>v</a:t>
                </a:r>
                <a:r>
                  <a:rPr lang="en-US" altLang="en-US" baseline="-25000">
                    <a:solidFill>
                      <a:srgbClr val="003399"/>
                    </a:solidFill>
                  </a:rPr>
                  <a:t>s</a:t>
                </a:r>
                <a:endParaRPr lang="en-US" altLang="en-US">
                  <a:solidFill>
                    <a:srgbClr val="003399"/>
                  </a:solidFill>
                </a:endParaRPr>
              </a:p>
            </p:txBody>
          </p:sp>
          <p:grpSp>
            <p:nvGrpSpPr>
              <p:cNvPr id="12" name="Group 12"/>
              <p:cNvGrpSpPr>
                <a:grpSpLocks/>
              </p:cNvGrpSpPr>
              <p:nvPr/>
            </p:nvGrpSpPr>
            <p:grpSpPr bwMode="auto">
              <a:xfrm>
                <a:off x="4510" y="1352"/>
                <a:ext cx="1263" cy="852"/>
                <a:chOff x="2162" y="1758"/>
                <a:chExt cx="3731" cy="852"/>
              </a:xfrm>
            </p:grpSpPr>
            <p:sp>
              <p:nvSpPr>
                <p:cNvPr id="15" name="Line 13"/>
                <p:cNvSpPr>
                  <a:spLocks noChangeShapeType="1"/>
                </p:cNvSpPr>
                <p:nvPr/>
              </p:nvSpPr>
              <p:spPr bwMode="auto">
                <a:xfrm>
                  <a:off x="2162" y="1758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Line 14"/>
                <p:cNvSpPr>
                  <a:spLocks noChangeShapeType="1"/>
                </p:cNvSpPr>
                <p:nvPr/>
              </p:nvSpPr>
              <p:spPr bwMode="auto">
                <a:xfrm>
                  <a:off x="2162" y="2610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" name="Text Box 17"/>
              <p:cNvSpPr txBox="1">
                <a:spLocks noChangeArrowheads="1"/>
              </p:cNvSpPr>
              <p:nvPr/>
            </p:nvSpPr>
            <p:spPr bwMode="auto">
              <a:xfrm>
                <a:off x="5380" y="1621"/>
                <a:ext cx="65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>
                    <a:solidFill>
                      <a:srgbClr val="8C2F00"/>
                    </a:solidFill>
                  </a:rPr>
                  <a:t>    </a:t>
                </a:r>
                <a:r>
                  <a:rPr lang="en-US" altLang="en-US"/>
                  <a:t>v</a:t>
                </a:r>
                <a:r>
                  <a:rPr lang="en-US" altLang="en-US" baseline="-25000"/>
                  <a:t>g</a:t>
                </a:r>
                <a:endParaRPr lang="en-US" altLang="en-US" baseline="-25000">
                  <a:solidFill>
                    <a:srgbClr val="003399"/>
                  </a:solidFill>
                </a:endParaRPr>
              </a:p>
            </p:txBody>
          </p:sp>
          <p:sp>
            <p:nvSpPr>
              <p:cNvPr id="14" name="Line 18"/>
              <p:cNvSpPr>
                <a:spLocks noChangeShapeType="1"/>
              </p:cNvSpPr>
              <p:nvPr/>
            </p:nvSpPr>
            <p:spPr bwMode="auto">
              <a:xfrm flipH="1">
                <a:off x="5388" y="1774"/>
                <a:ext cx="19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Text Box 35"/>
            <p:cNvSpPr txBox="1">
              <a:spLocks noChangeArrowheads="1"/>
            </p:cNvSpPr>
            <p:nvPr/>
          </p:nvSpPr>
          <p:spPr bwMode="auto">
            <a:xfrm>
              <a:off x="3988" y="1740"/>
              <a:ext cx="6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8C2F00"/>
                  </a:solidFill>
                </a:rPr>
                <a:t>  </a:t>
              </a:r>
              <a:r>
                <a:rPr lang="en-US" altLang="en-US">
                  <a:solidFill>
                    <a:srgbClr val="003399"/>
                  </a:solidFill>
                </a:rPr>
                <a:t>p=p</a:t>
              </a:r>
              <a:r>
                <a:rPr lang="en-US" altLang="en-US" baseline="-25000">
                  <a:solidFill>
                    <a:srgbClr val="003399"/>
                  </a:solidFill>
                </a:rPr>
                <a:t>1</a:t>
              </a:r>
            </a:p>
          </p:txBody>
        </p:sp>
      </p:grpSp>
      <p:grpSp>
        <p:nvGrpSpPr>
          <p:cNvPr id="19" name="Group 59"/>
          <p:cNvGrpSpPr>
            <a:grpSpLocks/>
          </p:cNvGrpSpPr>
          <p:nvPr/>
        </p:nvGrpSpPr>
        <p:grpSpPr bwMode="auto">
          <a:xfrm>
            <a:off x="5967980" y="3255963"/>
            <a:ext cx="2849562" cy="1352550"/>
            <a:chOff x="4249" y="2408"/>
            <a:chExt cx="1795" cy="852"/>
          </a:xfrm>
        </p:grpSpPr>
        <p:grpSp>
          <p:nvGrpSpPr>
            <p:cNvPr id="20" name="Group 45"/>
            <p:cNvGrpSpPr>
              <a:grpSpLocks/>
            </p:cNvGrpSpPr>
            <p:nvPr/>
          </p:nvGrpSpPr>
          <p:grpSpPr bwMode="auto">
            <a:xfrm>
              <a:off x="4249" y="2408"/>
              <a:ext cx="1795" cy="852"/>
              <a:chOff x="4249" y="2408"/>
              <a:chExt cx="1795" cy="852"/>
            </a:xfrm>
          </p:grpSpPr>
          <p:grpSp>
            <p:nvGrpSpPr>
              <p:cNvPr id="24" name="Group 44"/>
              <p:cNvGrpSpPr>
                <a:grpSpLocks/>
              </p:cNvGrpSpPr>
              <p:nvPr/>
            </p:nvGrpSpPr>
            <p:grpSpPr bwMode="auto">
              <a:xfrm>
                <a:off x="4249" y="2408"/>
                <a:ext cx="1795" cy="852"/>
                <a:chOff x="4249" y="2408"/>
                <a:chExt cx="1795" cy="852"/>
              </a:xfrm>
            </p:grpSpPr>
            <p:grpSp>
              <p:nvGrpSpPr>
                <p:cNvPr id="26" name="Group 43"/>
                <p:cNvGrpSpPr>
                  <a:grpSpLocks/>
                </p:cNvGrpSpPr>
                <p:nvPr/>
              </p:nvGrpSpPr>
              <p:grpSpPr bwMode="auto">
                <a:xfrm>
                  <a:off x="4517" y="2408"/>
                  <a:ext cx="1527" cy="852"/>
                  <a:chOff x="4517" y="2408"/>
                  <a:chExt cx="1527" cy="852"/>
                </a:xfrm>
              </p:grpSpPr>
              <p:grpSp>
                <p:nvGrpSpPr>
                  <p:cNvPr id="28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4517" y="2408"/>
                    <a:ext cx="1263" cy="852"/>
                    <a:chOff x="2162" y="1758"/>
                    <a:chExt cx="3731" cy="852"/>
                  </a:xfrm>
                </p:grpSpPr>
                <p:sp>
                  <p:nvSpPr>
                    <p:cNvPr id="31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62" y="1758"/>
                      <a:ext cx="3731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62" y="2610"/>
                      <a:ext cx="3731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9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87" y="2689"/>
                    <a:ext cx="657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>
                        <a:solidFill>
                          <a:srgbClr val="8C2F00"/>
                        </a:solidFill>
                      </a:rPr>
                      <a:t>    </a:t>
                    </a:r>
                    <a:r>
                      <a:rPr lang="en-US" altLang="en-US"/>
                      <a:t>v</a:t>
                    </a:r>
                    <a:r>
                      <a:rPr lang="en-US" altLang="en-US" baseline="-25000"/>
                      <a:t>g</a:t>
                    </a:r>
                    <a:endParaRPr lang="en-US" altLang="en-US" baseline="-25000">
                      <a:solidFill>
                        <a:srgbClr val="003399"/>
                      </a:solidFill>
                    </a:endParaRPr>
                  </a:p>
                </p:txBody>
              </p:sp>
              <p:sp>
                <p:nvSpPr>
                  <p:cNvPr id="30" name="Line 3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395" y="2842"/>
                    <a:ext cx="194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7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249" y="2870"/>
                  <a:ext cx="31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>
                      <a:solidFill>
                        <a:srgbClr val="003399"/>
                      </a:solidFill>
                    </a:rPr>
                    <a:t>p</a:t>
                  </a:r>
                  <a:r>
                    <a:rPr lang="en-US" altLang="en-US" baseline="-25000">
                      <a:solidFill>
                        <a:srgbClr val="003399"/>
                      </a:solidFill>
                    </a:rPr>
                    <a:t>1</a:t>
                  </a:r>
                </a:p>
              </p:txBody>
            </p:sp>
          </p:grpSp>
          <p:sp>
            <p:nvSpPr>
              <p:cNvPr id="25" name="Text Box 37"/>
              <p:cNvSpPr txBox="1">
                <a:spLocks noChangeArrowheads="1"/>
              </p:cNvSpPr>
              <p:nvPr/>
            </p:nvSpPr>
            <p:spPr bwMode="auto">
              <a:xfrm>
                <a:off x="5093" y="2868"/>
                <a:ext cx="3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3399"/>
                    </a:solidFill>
                  </a:rPr>
                  <a:t>p</a:t>
                </a:r>
                <a:r>
                  <a:rPr lang="en-US" altLang="en-US" baseline="-25000">
                    <a:solidFill>
                      <a:srgbClr val="003399"/>
                    </a:solidFill>
                  </a:rPr>
                  <a:t>2</a:t>
                </a:r>
              </a:p>
            </p:txBody>
          </p:sp>
        </p:grpSp>
        <p:grpSp>
          <p:nvGrpSpPr>
            <p:cNvPr id="21" name="Group 47"/>
            <p:cNvGrpSpPr>
              <a:grpSpLocks/>
            </p:cNvGrpSpPr>
            <p:nvPr/>
          </p:nvGrpSpPr>
          <p:grpSpPr bwMode="auto">
            <a:xfrm>
              <a:off x="4949" y="2411"/>
              <a:ext cx="137" cy="843"/>
              <a:chOff x="4949" y="2411"/>
              <a:chExt cx="137" cy="843"/>
            </a:xfrm>
          </p:grpSpPr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 flipH="1">
                <a:off x="4949" y="2411"/>
                <a:ext cx="0" cy="843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40"/>
              <p:cNvSpPr>
                <a:spLocks noChangeShapeType="1"/>
              </p:cNvSpPr>
              <p:nvPr/>
            </p:nvSpPr>
            <p:spPr bwMode="auto">
              <a:xfrm>
                <a:off x="4966" y="2826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" name="Group 61"/>
          <p:cNvGrpSpPr>
            <a:grpSpLocks/>
          </p:cNvGrpSpPr>
          <p:nvPr/>
        </p:nvGrpSpPr>
        <p:grpSpPr bwMode="auto">
          <a:xfrm>
            <a:off x="5720330" y="3260726"/>
            <a:ext cx="3048000" cy="2789237"/>
            <a:chOff x="4093" y="2411"/>
            <a:chExt cx="1920" cy="1757"/>
          </a:xfrm>
        </p:grpSpPr>
        <p:grpSp>
          <p:nvGrpSpPr>
            <p:cNvPr id="34" name="Group 49"/>
            <p:cNvGrpSpPr>
              <a:grpSpLocks/>
            </p:cNvGrpSpPr>
            <p:nvPr/>
          </p:nvGrpSpPr>
          <p:grpSpPr bwMode="auto">
            <a:xfrm>
              <a:off x="4563" y="2411"/>
              <a:ext cx="350" cy="843"/>
              <a:chOff x="4563" y="2411"/>
              <a:chExt cx="350" cy="843"/>
            </a:xfrm>
          </p:grpSpPr>
          <p:grpSp>
            <p:nvGrpSpPr>
              <p:cNvPr id="43" name="Group 48"/>
              <p:cNvGrpSpPr>
                <a:grpSpLocks/>
              </p:cNvGrpSpPr>
              <p:nvPr/>
            </p:nvGrpSpPr>
            <p:grpSpPr bwMode="auto">
              <a:xfrm>
                <a:off x="4563" y="2411"/>
                <a:ext cx="120" cy="843"/>
                <a:chOff x="4563" y="2411"/>
                <a:chExt cx="120" cy="843"/>
              </a:xfrm>
            </p:grpSpPr>
            <p:sp>
              <p:nvSpPr>
                <p:cNvPr id="47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4566" y="2411"/>
                  <a:ext cx="0" cy="843"/>
                </a:xfrm>
                <a:prstGeom prst="line">
                  <a:avLst/>
                </a:prstGeom>
                <a:noFill/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" name="Line 39"/>
                <p:cNvSpPr>
                  <a:spLocks noChangeShapeType="1"/>
                </p:cNvSpPr>
                <p:nvPr/>
              </p:nvSpPr>
              <p:spPr bwMode="auto">
                <a:xfrm>
                  <a:off x="4563" y="2828"/>
                  <a:ext cx="1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" name="Group 46"/>
              <p:cNvGrpSpPr>
                <a:grpSpLocks/>
              </p:cNvGrpSpPr>
              <p:nvPr/>
            </p:nvGrpSpPr>
            <p:grpSpPr bwMode="auto">
              <a:xfrm>
                <a:off x="4791" y="2411"/>
                <a:ext cx="122" cy="843"/>
                <a:chOff x="4791" y="2411"/>
                <a:chExt cx="122" cy="843"/>
              </a:xfrm>
            </p:grpSpPr>
            <p:sp>
              <p:nvSpPr>
                <p:cNvPr id="45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4791" y="2411"/>
                  <a:ext cx="0" cy="843"/>
                </a:xfrm>
                <a:prstGeom prst="line">
                  <a:avLst/>
                </a:prstGeom>
                <a:noFill/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Line 41"/>
                <p:cNvSpPr>
                  <a:spLocks noChangeShapeType="1"/>
                </p:cNvSpPr>
                <p:nvPr/>
              </p:nvSpPr>
              <p:spPr bwMode="auto">
                <a:xfrm>
                  <a:off x="4793" y="2827"/>
                  <a:ext cx="1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" name="Group 57"/>
            <p:cNvGrpSpPr>
              <a:grpSpLocks/>
            </p:cNvGrpSpPr>
            <p:nvPr/>
          </p:nvGrpSpPr>
          <p:grpSpPr bwMode="auto">
            <a:xfrm>
              <a:off x="4093" y="3268"/>
              <a:ext cx="1920" cy="900"/>
              <a:chOff x="4093" y="3268"/>
              <a:chExt cx="1920" cy="900"/>
            </a:xfrm>
          </p:grpSpPr>
          <p:grpSp>
            <p:nvGrpSpPr>
              <p:cNvPr id="36" name="Group 52"/>
              <p:cNvGrpSpPr>
                <a:grpSpLocks/>
              </p:cNvGrpSpPr>
              <p:nvPr/>
            </p:nvGrpSpPr>
            <p:grpSpPr bwMode="auto">
              <a:xfrm>
                <a:off x="4399" y="3345"/>
                <a:ext cx="1391" cy="823"/>
                <a:chOff x="4399" y="3345"/>
                <a:chExt cx="1391" cy="823"/>
              </a:xfrm>
            </p:grpSpPr>
            <p:sp>
              <p:nvSpPr>
                <p:cNvPr id="41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4400" y="3345"/>
                  <a:ext cx="0" cy="82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Line 51"/>
                <p:cNvSpPr>
                  <a:spLocks noChangeShapeType="1"/>
                </p:cNvSpPr>
                <p:nvPr/>
              </p:nvSpPr>
              <p:spPr bwMode="auto">
                <a:xfrm>
                  <a:off x="4399" y="4159"/>
                  <a:ext cx="139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" name="Freeform 53"/>
              <p:cNvSpPr>
                <a:spLocks/>
              </p:cNvSpPr>
              <p:nvPr/>
            </p:nvSpPr>
            <p:spPr bwMode="auto">
              <a:xfrm>
                <a:off x="4399" y="3466"/>
                <a:ext cx="1346" cy="336"/>
              </a:xfrm>
              <a:custGeom>
                <a:avLst/>
                <a:gdLst>
                  <a:gd name="T0" fmla="*/ 1346 w 1346"/>
                  <a:gd name="T1" fmla="*/ 5 h 336"/>
                  <a:gd name="T2" fmla="*/ 1047 w 1346"/>
                  <a:gd name="T3" fmla="*/ 5 h 336"/>
                  <a:gd name="T4" fmla="*/ 748 w 1346"/>
                  <a:gd name="T5" fmla="*/ 5 h 336"/>
                  <a:gd name="T6" fmla="*/ 553 w 1346"/>
                  <a:gd name="T7" fmla="*/ 5 h 336"/>
                  <a:gd name="T8" fmla="*/ 463 w 1346"/>
                  <a:gd name="T9" fmla="*/ 35 h 336"/>
                  <a:gd name="T10" fmla="*/ 389 w 1346"/>
                  <a:gd name="T11" fmla="*/ 80 h 336"/>
                  <a:gd name="T12" fmla="*/ 329 w 1346"/>
                  <a:gd name="T13" fmla="*/ 155 h 336"/>
                  <a:gd name="T14" fmla="*/ 269 w 1346"/>
                  <a:gd name="T15" fmla="*/ 244 h 336"/>
                  <a:gd name="T16" fmla="*/ 209 w 1346"/>
                  <a:gd name="T17" fmla="*/ 319 h 336"/>
                  <a:gd name="T18" fmla="*/ 119 w 1346"/>
                  <a:gd name="T19" fmla="*/ 334 h 336"/>
                  <a:gd name="T20" fmla="*/ 0 w 1346"/>
                  <a:gd name="T21" fmla="*/ 334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46" h="336">
                    <a:moveTo>
                      <a:pt x="1346" y="5"/>
                    </a:moveTo>
                    <a:cubicBezTo>
                      <a:pt x="1246" y="5"/>
                      <a:pt x="1147" y="5"/>
                      <a:pt x="1047" y="5"/>
                    </a:cubicBezTo>
                    <a:cubicBezTo>
                      <a:pt x="947" y="5"/>
                      <a:pt x="830" y="5"/>
                      <a:pt x="748" y="5"/>
                    </a:cubicBezTo>
                    <a:cubicBezTo>
                      <a:pt x="666" y="5"/>
                      <a:pt x="600" y="0"/>
                      <a:pt x="553" y="5"/>
                    </a:cubicBezTo>
                    <a:cubicBezTo>
                      <a:pt x="506" y="10"/>
                      <a:pt x="490" y="23"/>
                      <a:pt x="463" y="35"/>
                    </a:cubicBezTo>
                    <a:cubicBezTo>
                      <a:pt x="436" y="47"/>
                      <a:pt x="411" y="60"/>
                      <a:pt x="389" y="80"/>
                    </a:cubicBezTo>
                    <a:cubicBezTo>
                      <a:pt x="367" y="100"/>
                      <a:pt x="349" y="128"/>
                      <a:pt x="329" y="155"/>
                    </a:cubicBezTo>
                    <a:cubicBezTo>
                      <a:pt x="309" y="182"/>
                      <a:pt x="289" y="217"/>
                      <a:pt x="269" y="244"/>
                    </a:cubicBezTo>
                    <a:cubicBezTo>
                      <a:pt x="249" y="271"/>
                      <a:pt x="234" y="304"/>
                      <a:pt x="209" y="319"/>
                    </a:cubicBezTo>
                    <a:cubicBezTo>
                      <a:pt x="184" y="334"/>
                      <a:pt x="154" y="332"/>
                      <a:pt x="119" y="334"/>
                    </a:cubicBezTo>
                    <a:cubicBezTo>
                      <a:pt x="84" y="336"/>
                      <a:pt x="25" y="334"/>
                      <a:pt x="0" y="33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Rectangle 54"/>
              <p:cNvSpPr>
                <a:spLocks noChangeArrowheads="1"/>
              </p:cNvSpPr>
              <p:nvPr/>
            </p:nvSpPr>
            <p:spPr bwMode="auto">
              <a:xfrm>
                <a:off x="5737" y="3368"/>
                <a:ext cx="2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/>
                  <a:t>p</a:t>
                </a:r>
                <a:r>
                  <a:rPr lang="en-US" altLang="en-US" baseline="-25000"/>
                  <a:t>2</a:t>
                </a:r>
              </a:p>
            </p:txBody>
          </p:sp>
          <p:sp>
            <p:nvSpPr>
              <p:cNvPr id="39" name="Rectangle 55"/>
              <p:cNvSpPr>
                <a:spLocks noChangeArrowheads="1"/>
              </p:cNvSpPr>
              <p:nvPr/>
            </p:nvSpPr>
            <p:spPr bwMode="auto">
              <a:xfrm>
                <a:off x="4093" y="3681"/>
                <a:ext cx="2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/>
                  <a:t>p</a:t>
                </a:r>
                <a:r>
                  <a:rPr lang="en-US" altLang="en-US" baseline="-25000"/>
                  <a:t>1</a:t>
                </a:r>
              </a:p>
            </p:txBody>
          </p:sp>
          <p:sp>
            <p:nvSpPr>
              <p:cNvPr id="40" name="Rectangle 56"/>
              <p:cNvSpPr>
                <a:spLocks noChangeArrowheads="1"/>
              </p:cNvSpPr>
              <p:nvPr/>
            </p:nvSpPr>
            <p:spPr bwMode="auto">
              <a:xfrm>
                <a:off x="4144" y="3268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/>
                  <a:t>p</a:t>
                </a:r>
                <a:endParaRPr lang="en-US" altLang="en-US" baseline="-250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892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19719</TotalTime>
  <Words>187</Words>
  <Application>Microsoft Office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Reflected Normal Shocks</vt:lpstr>
      <vt:lpstr>Reflected Normal Shocks</vt:lpstr>
      <vt:lpstr>Closed Tube</vt:lpstr>
      <vt:lpstr>Open Tube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 4451</dc:title>
  <dc:creator>plasma</dc:creator>
  <cp:lastModifiedBy>Wenting</cp:lastModifiedBy>
  <cp:revision>536</cp:revision>
  <dcterms:created xsi:type="dcterms:W3CDTF">2006-08-16T00:00:00Z</dcterms:created>
  <dcterms:modified xsi:type="dcterms:W3CDTF">2016-03-24T01:07:41Z</dcterms:modified>
</cp:coreProperties>
</file>